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08"/>
  </p:notes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3" r:id="rId10"/>
    <p:sldId id="306" r:id="rId11"/>
    <p:sldId id="304" r:id="rId12"/>
    <p:sldId id="311" r:id="rId13"/>
    <p:sldId id="312" r:id="rId14"/>
    <p:sldId id="313" r:id="rId15"/>
    <p:sldId id="315" r:id="rId16"/>
    <p:sldId id="314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30" r:id="rId67"/>
    <p:sldId id="354" r:id="rId68"/>
    <p:sldId id="355" r:id="rId69"/>
    <p:sldId id="356" r:id="rId70"/>
    <p:sldId id="321" r:id="rId71"/>
    <p:sldId id="297" r:id="rId72"/>
    <p:sldId id="345" r:id="rId73"/>
    <p:sldId id="338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  <p:sldId id="266" r:id="rId83"/>
    <p:sldId id="267" r:id="rId84"/>
    <p:sldId id="268" r:id="rId85"/>
    <p:sldId id="269" r:id="rId86"/>
    <p:sldId id="273" r:id="rId87"/>
    <p:sldId id="270" r:id="rId88"/>
    <p:sldId id="271" r:id="rId89"/>
    <p:sldId id="272" r:id="rId90"/>
    <p:sldId id="274" r:id="rId91"/>
    <p:sldId id="275" r:id="rId92"/>
    <p:sldId id="276" r:id="rId93"/>
    <p:sldId id="277" r:id="rId94"/>
    <p:sldId id="278" r:id="rId95"/>
    <p:sldId id="279" r:id="rId96"/>
    <p:sldId id="280" r:id="rId97"/>
    <p:sldId id="281" r:id="rId98"/>
    <p:sldId id="282" r:id="rId99"/>
    <p:sldId id="283" r:id="rId100"/>
    <p:sldId id="284" r:id="rId101"/>
    <p:sldId id="285" r:id="rId102"/>
    <p:sldId id="286" r:id="rId103"/>
    <p:sldId id="287" r:id="rId104"/>
    <p:sldId id="288" r:id="rId105"/>
    <p:sldId id="289" r:id="rId106"/>
    <p:sldId id="339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6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commentAuthors" Target="commentAuthor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228423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3250506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+mn-lt"/>
              </a:rPr>
              <a:t>mainmodule</a:t>
            </a:r>
            <a:r>
              <a:rPr lang="en-US" dirty="0">
                <a:latin typeface="+mn-lt"/>
              </a:rPr>
              <a:t> hello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err="1" smtClean="0">
                <a:latin typeface="+mn-lt"/>
              </a:rPr>
              <a:t>mainchare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 ∗m);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</a:t>
            </a:r>
            <a:r>
              <a:rPr lang="en-US" b="1" dirty="0" err="1" smtClean="0">
                <a:latin typeface="+mn-lt"/>
              </a:rPr>
              <a:t>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};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440797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34" r="-20534"/>
          <a:stretch>
            <a:fillRect/>
          </a:stretch>
        </p:blipFill>
        <p:spPr>
          <a:xfrm>
            <a:off x="457200" y="2446338"/>
            <a:ext cx="8229600" cy="4017962"/>
          </a:xfrm>
        </p:spPr>
      </p:pic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419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i="1" dirty="0" err="1" smtClean="0"/>
              <a:t>MyModule.decl.h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 smtClean="0"/>
              <a:t>MyModule.def.h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469341"/>
            <a:ext cx="8229600" cy="1252672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i="1" dirty="0" err="1" smtClean="0"/>
              <a:t>CBase</a:t>
            </a:r>
            <a:r>
              <a:rPr lang="en-US" i="1" dirty="0" smtClean="0"/>
              <a:t> </a:t>
            </a:r>
            <a:r>
              <a:rPr lang="en-US" i="1" dirty="0" err="1"/>
              <a:t>MyChare</a:t>
            </a:r>
            <a:r>
              <a:rPr lang="en-US" i="1" dirty="0"/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i="1" dirty="0" err="1" smtClean="0"/>
              <a:t>CkArgMsg</a:t>
            </a:r>
            <a:endParaRPr lang="en-US" i="1" dirty="0"/>
          </a:p>
          <a:p>
            <a:r>
              <a:rPr lang="en-US" i="1" dirty="0" err="1" smtClean="0"/>
              <a:t>CkArgMsg</a:t>
            </a:r>
            <a:r>
              <a:rPr lang="en-US" dirty="0" smtClean="0"/>
              <a:t> contains </a:t>
            </a:r>
            <a:r>
              <a:rPr lang="en-US" i="1" dirty="0" err="1"/>
              <a:t>argv</a:t>
            </a:r>
            <a:r>
              <a:rPr lang="en-US" dirty="0"/>
              <a:t> and </a:t>
            </a:r>
            <a:r>
              <a:rPr lang="en-US" i="1" dirty="0" err="1"/>
              <a:t>argc</a:t>
            </a:r>
            <a:endParaRPr lang="en-US" i="1" dirty="0"/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{...}; 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i="1" dirty="0" err="1" smtClean="0"/>
              <a:t>thisProxy</a:t>
            </a:r>
            <a:endParaRPr lang="en-US" i="1" dirty="0"/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i="1" dirty="0" err="1"/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i="1" dirty="0"/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i="1" dirty="0" err="1"/>
              <a:t>CkExit</a:t>
            </a:r>
            <a:r>
              <a:rPr lang="en-US" sz="2800" dirty="0"/>
              <a:t>()</a:t>
            </a:r>
            <a:r>
              <a:rPr lang="en-US" sz="2800" i="1" dirty="0"/>
              <a:t>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i="1" dirty="0"/>
              <a:t>exit</a:t>
            </a:r>
            <a:r>
              <a:rPr lang="en-US" sz="2800" dirty="0"/>
              <a:t>() 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i="1" dirty="0" err="1" smtClean="0"/>
              <a:t>CkExit</a:t>
            </a:r>
            <a:r>
              <a:rPr lang="en-US" sz="2800" dirty="0" smtClean="0"/>
              <a:t>() should be called when you can safely terminate the application (you may want to synchronize before calling this)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foo</a:t>
            </a:r>
            <a:r>
              <a:rPr lang="en-US" dirty="0"/>
              <a:t> and </a:t>
            </a:r>
            <a:r>
              <a:rPr lang="en-US" i="1" dirty="0"/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/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210576"/>
            <a:ext cx="8229600" cy="2134623"/>
          </a:xfrm>
        </p:spPr>
        <p:txBody>
          <a:bodyPr>
            <a:normAutofit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pup </a:t>
            </a:r>
            <a:r>
              <a:rPr lang="en-US" dirty="0" err="1"/>
              <a:t>stl.h</a:t>
            </a:r>
            <a:r>
              <a:rPr lang="en-US" dirty="0"/>
              <a:t> Arrays of basic data types can also be passed like this:</a:t>
            </a:r>
          </a:p>
          <a:p>
            <a:r>
              <a:rPr lang="en-US" dirty="0"/>
              <a:t>.ci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345199"/>
            <a:ext cx="8229600" cy="494138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859189"/>
            <a:ext cx="8229600" cy="501539"/>
          </a:xfrm>
        </p:spPr>
        <p:txBody>
          <a:bodyPr/>
          <a:lstStyle/>
          <a:p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360728"/>
            <a:ext cx="8229600" cy="1376214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/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/>
              <a:t>arrayHello</a:t>
            </a:r>
            <a:r>
              <a:rPr lang="en-US" dirty="0"/>
              <a:t> on BG/Q 16 Nodes, mode c16, 1024 elements (4 per process)</a:t>
            </a:r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76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67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439"/>
            <a:ext cx="8229600" cy="42149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604267"/>
          </a:xfrm>
        </p:spPr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35"/>
            <a:ext cx="8229600" cy="5585837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98"/>
            <a:ext cx="8229600" cy="2871795"/>
          </a:xfrm>
        </p:spPr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980"/>
            <a:ext cx="8229600" cy="163382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362801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829"/>
            <a:ext cx="8229600" cy="3379796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 smtClean="0">
                <a:latin typeface="Courier"/>
                <a:cs typeface="Courier"/>
              </a:rPr>
              <a:t>serial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i="1" spc="-25" dirty="0" smtClean="0">
                <a:latin typeface="Courier"/>
                <a:cs typeface="Courier"/>
              </a:rPr>
              <a:t>serial 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i="1" spc="-25" dirty="0" smtClean="0">
                <a:latin typeface="Courier"/>
                <a:cs typeface="Courier"/>
              </a:rPr>
              <a:t>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block2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block3 */</a:t>
            </a:r>
            <a:endParaRPr lang="en-US" sz="2000" i="1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/∗ block1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block2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Times New Roman"/>
                <a:cs typeface="Times New Roman"/>
              </a:rPr>
              <a:t>when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myMeth</a:t>
            </a:r>
            <a:r>
              <a:rPr lang="en-US" sz="2200" spc="25" dirty="0" err="1">
                <a:latin typeface="Times New Roman"/>
                <a:cs typeface="Times New Roman"/>
              </a:rPr>
              <a:t>o</a:t>
            </a:r>
            <a:r>
              <a:rPr lang="en-US" sz="2200" dirty="0" err="1">
                <a:latin typeface="Times New Roman"/>
                <a:cs typeface="Times New Roman"/>
              </a:rPr>
              <a:t>d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ram1,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</a:t>
            </a:r>
            <a:r>
              <a:rPr lang="en-US" sz="2200" spc="-5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Times New Roman"/>
                <a:cs typeface="Times New Roman"/>
              </a:rPr>
              <a:t>    </a:t>
            </a:r>
            <a:r>
              <a:rPr lang="en-US" sz="2200" i="1" dirty="0" smtClean="0">
                <a:latin typeface="Courier"/>
                <a:cs typeface="Courier"/>
              </a:rPr>
              <a:t>/</a:t>
            </a:r>
            <a:r>
              <a:rPr lang="en-US" sz="2200" i="1" dirty="0">
                <a:latin typeface="Courier"/>
                <a:cs typeface="Courier"/>
              </a:rPr>
              <a:t>∗</a:t>
            </a:r>
            <a:r>
              <a:rPr lang="en-US" sz="2200" i="1" spc="-20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further</a:t>
            </a:r>
            <a:r>
              <a:rPr lang="en-US" sz="2200" i="1" spc="85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c</a:t>
            </a:r>
            <a:r>
              <a:rPr lang="en-US" sz="2200" i="1" spc="20" dirty="0">
                <a:latin typeface="Courier"/>
                <a:cs typeface="Courier"/>
              </a:rPr>
              <a:t>o</a:t>
            </a:r>
            <a:r>
              <a:rPr lang="en-US" sz="2200" i="1" dirty="0">
                <a:latin typeface="Courier"/>
                <a:cs typeface="Courier"/>
              </a:rPr>
              <a:t>de</a:t>
            </a:r>
            <a:r>
              <a:rPr lang="en-US" sz="2200" i="1" spc="8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∗/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smtClean="0">
                <a:latin typeface="Courier"/>
                <a:cs typeface="Courier"/>
              </a:rPr>
              <a:t>myMethod1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    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err="1" smtClean="0">
                <a:latin typeface="Courier"/>
                <a:cs typeface="Courier"/>
              </a:rPr>
              <a:t>myMethod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array</a:t>
            </a:r>
            <a:endParaRPr lang="en-US" sz="1800" i="1" dirty="0">
              <a:latin typeface="Courier"/>
              <a:cs typeface="Courier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[</a:t>
            </a:r>
            <a:r>
              <a:rPr lang="en-US" sz="1800" i="1" spc="-80" dirty="0" err="1">
                <a:latin typeface="Courier"/>
                <a:cs typeface="Courier"/>
              </a:rPr>
              <a:t>ClassName</a:t>
            </a:r>
            <a:r>
              <a:rPr lang="en-US" sz="1800" i="1" spc="-80" dirty="0">
                <a:latin typeface="Courier"/>
                <a:cs typeface="Courier"/>
              </a:rPr>
              <a:t>]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CODE</a:t>
            </a:r>
            <a:endParaRPr lang="en-US" sz="1800" i="1" dirty="0">
              <a:latin typeface="Courier"/>
              <a:cs typeface="Courier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i="1" u="sng" spc="245" dirty="0">
                <a:latin typeface="Courier"/>
                <a:cs typeface="Courier"/>
              </a:rPr>
              <a:t>  </a:t>
            </a:r>
            <a:r>
              <a:rPr lang="en-US" sz="1800" i="1" u="sng" spc="-50" dirty="0">
                <a:latin typeface="Courier"/>
                <a:cs typeface="Courier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pup()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Dagger</a:t>
            </a:r>
            <a:br>
              <a:rPr lang="en-US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.ci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</a:t>
            </a:r>
            <a:r>
              <a:rPr lang="en-US" sz="2800" spc="20" dirty="0" err="1" smtClean="0">
                <a:latin typeface="Times New Roman"/>
                <a:cs typeface="Times New Roman"/>
              </a:rPr>
              <a:t>cpp</a:t>
            </a:r>
            <a:r>
              <a:rPr lang="en-US" sz="2800" spc="20" dirty="0" smtClean="0">
                <a:latin typeface="Times New Roman"/>
                <a:cs typeface="Times New Roman"/>
              </a:rPr>
              <a:t> 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/>
              <a:t>CProxy</a:t>
            </a:r>
            <a:r>
              <a:rPr lang="en-US" dirty="0"/>
              <a:t>  Fib::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Fib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 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/>
              <a:t>CProxy</a:t>
            </a:r>
            <a:r>
              <a:rPr lang="en-US" dirty="0"/>
              <a:t>  Fib parent  )</a:t>
            </a:r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parent(parent  ),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/>
              <a:t>isRoot</a:t>
            </a:r>
            <a:r>
              <a:rPr lang="en-US" dirty="0"/>
              <a:t>  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block2 */</a:t>
            </a:r>
            <a:endParaRPr lang="en-US" sz="2000" i="1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>
                <a:latin typeface="Courier"/>
                <a:cs typeface="Courier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for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for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i="1" spc="10" dirty="0" smtClean="0">
                <a:latin typeface="Courier"/>
                <a:cs typeface="Courier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i="1" spc="20" dirty="0" err="1" smtClean="0">
                <a:latin typeface="Courier"/>
                <a:cs typeface="Courier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>
                <a:latin typeface="Times New Roman"/>
                <a:cs typeface="Times New Roman"/>
              </a:rPr>
              <a:t>CBase</a:t>
            </a:r>
            <a:r>
              <a:rPr lang="en-US" spc="10" dirty="0">
                <a:latin typeface="Times New Roman"/>
                <a:cs typeface="Times New Roman"/>
              </a:rPr>
              <a:t> Foo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while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while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i="1" spc="-80" dirty="0">
                <a:latin typeface="Courier"/>
                <a:cs typeface="Courier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512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Courier"/>
                <a:cs typeface="Courier"/>
              </a:rPr>
              <a:t>overlap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Courier"/>
                <a:cs typeface="Courier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Courier"/>
                <a:cs typeface="Courier"/>
              </a:rPr>
              <a:t>overlap </a:t>
            </a:r>
            <a:r>
              <a:rPr lang="en-US" spc="95" dirty="0">
                <a:latin typeface="Times New Roman"/>
                <a:cs typeface="Times New Roman"/>
              </a:rPr>
              <a:t>{</a:t>
            </a:r>
            <a:r>
              <a:rPr lang="en-US" i="1" spc="95" dirty="0">
                <a:latin typeface="Times New Roman"/>
                <a:cs typeface="Times New Roman"/>
              </a:rPr>
              <a:t> </a:t>
            </a:r>
            <a:r>
              <a:rPr lang="en-US" i="1" spc="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/* </a:t>
            </a:r>
            <a:r>
              <a:rPr lang="en-US" spc="-80" dirty="0" err="1">
                <a:latin typeface="Courier"/>
                <a:cs typeface="Courier"/>
              </a:rPr>
              <a:t>sdag</a:t>
            </a:r>
            <a:r>
              <a:rPr lang="en-US" spc="-80" dirty="0">
                <a:latin typeface="Courier"/>
                <a:cs typeface="Courier"/>
              </a:rPr>
              <a:t> constructs */ </a:t>
            </a:r>
            <a:r>
              <a:rPr lang="en-US" spc="95" dirty="0" smtClean="0">
                <a:latin typeface="Times New Roman"/>
                <a:cs typeface="Times New Roman"/>
              </a:rPr>
              <a:t>}</a:t>
            </a:r>
            <a:endParaRPr lang="en-US" dirty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overlap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27"/>
          <p:cNvSpPr>
            <a:spLocks noChangeAspect="1"/>
          </p:cNvSpPr>
          <p:nvPr/>
        </p:nvSpPr>
        <p:spPr>
          <a:xfrm>
            <a:off x="5229412" y="856830"/>
            <a:ext cx="3457388" cy="516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i="1" spc="-95" dirty="0" err="1">
                <a:latin typeface="Courier"/>
                <a:cs typeface="Courier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Courier"/>
                <a:cs typeface="Courier"/>
              </a:rPr>
              <a:t>  </a:t>
            </a:r>
            <a:r>
              <a:rPr lang="en-US" sz="2000" i="1" spc="-80" dirty="0" err="1" smtClean="0">
                <a:latin typeface="Courier"/>
                <a:cs typeface="Courier"/>
              </a:rPr>
              <a:t>forall</a:t>
            </a:r>
            <a:r>
              <a:rPr lang="en-US" sz="2000" i="1" spc="-80" dirty="0" smtClean="0">
                <a:latin typeface="Courier"/>
                <a:cs typeface="Courier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[&lt;</a:t>
            </a:r>
            <a:r>
              <a:rPr lang="en-US" sz="2000" i="1" spc="-80" dirty="0" err="1">
                <a:latin typeface="Courier"/>
                <a:cs typeface="Courier"/>
              </a:rPr>
              <a:t>ident</a:t>
            </a:r>
            <a:r>
              <a:rPr lang="en-US" sz="2000" i="1" spc="-80" dirty="0">
                <a:latin typeface="Courier"/>
                <a:cs typeface="Courier"/>
              </a:rPr>
              <a:t>&gt;] (&lt;min&gt; :	&lt;max&gt;, &lt;stride&gt;) &lt;body&gt;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&lt;min&gt;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&lt;max&gt;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err="1" smtClean="0">
                <a:latin typeface="Courier"/>
                <a:cs typeface="Courier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public:	</a:t>
            </a:r>
            <a:r>
              <a:rPr lang="en-US" sz="4000" i="1" spc="-95" dirty="0" err="1">
                <a:latin typeface="Courier"/>
                <a:cs typeface="Courier"/>
              </a:rPr>
              <a:t>int</a:t>
            </a:r>
            <a:r>
              <a:rPr lang="en-US" sz="4000" i="1" spc="-90" dirty="0">
                <a:latin typeface="Courier"/>
                <a:cs typeface="Courier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block;</a:t>
            </a:r>
            <a:endParaRPr lang="en-US" sz="40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             </a:t>
            </a: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Prefix();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”send  value”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incoming  stage, unsigned </a:t>
            </a:r>
            <a:r>
              <a:rPr lang="en-US" dirty="0" err="1"/>
              <a:t>int</a:t>
            </a:r>
            <a:r>
              <a:rPr lang="en-US" dirty="0"/>
              <a:t> incoming  value) 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incoming  value;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0955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Prefix </a:t>
            </a:r>
            <a:r>
              <a:rPr lang="en-US" dirty="0" err="1"/>
              <a:t>prefixArray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r>
              <a:rPr lang="en-US" dirty="0" err="1"/>
              <a:t>numElements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argv</a:t>
            </a:r>
            <a:r>
              <a:rPr lang="en-US" dirty="0"/>
              <a:t>[1]);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CProxy</a:t>
            </a:r>
            <a:r>
              <a:rPr lang="en-US" dirty="0"/>
              <a:t>  Prefix::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void </a:t>
            </a:r>
            <a:r>
              <a:rPr lang="en-US" dirty="0" err="1"/>
              <a:t>checkIn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095"/>
            <a:ext cx="8229600" cy="3505200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Prefix {</a:t>
            </a:r>
          </a:p>
          <a:p>
            <a:pPr marL="0" indent="0">
              <a:buNone/>
            </a:pPr>
            <a:r>
              <a:rPr lang="en-US" dirty="0" smtClean="0"/>
              <a:t>    Prefix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value </a:t>
            </a:r>
            <a:r>
              <a:rPr lang="en-US" dirty="0"/>
              <a:t>= rand() % 10; // Random positive </a:t>
            </a:r>
            <a:r>
              <a:rPr lang="en-US" dirty="0" err="1"/>
              <a:t>int</a:t>
            </a:r>
            <a:r>
              <a:rPr lang="en-US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9355</TotalTime>
  <Words>7575</Words>
  <Application>Microsoft Macintosh PowerPoint</Application>
  <PresentationFormat>On-screen Show (4:3)</PresentationFormat>
  <Paragraphs>1104</Paragraphs>
  <Slides>106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Clarity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166</cp:revision>
  <dcterms:created xsi:type="dcterms:W3CDTF">2014-08-04T16:19:24Z</dcterms:created>
  <dcterms:modified xsi:type="dcterms:W3CDTF">2014-09-04T16:13:10Z</dcterms:modified>
</cp:coreProperties>
</file>